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81" r:id="rId4"/>
    <p:sldId id="280" r:id="rId5"/>
    <p:sldId id="282" r:id="rId6"/>
    <p:sldId id="277" r:id="rId7"/>
    <p:sldId id="283" r:id="rId8"/>
    <p:sldId id="258" r:id="rId9"/>
    <p:sldId id="285" r:id="rId10"/>
    <p:sldId id="267" r:id="rId11"/>
    <p:sldId id="268" r:id="rId12"/>
    <p:sldId id="284" r:id="rId13"/>
    <p:sldId id="288" r:id="rId14"/>
    <p:sldId id="269" r:id="rId15"/>
    <p:sldId id="272" r:id="rId16"/>
    <p:sldId id="273" r:id="rId17"/>
    <p:sldId id="287" r:id="rId18"/>
    <p:sldId id="289" r:id="rId19"/>
    <p:sldId id="271" r:id="rId20"/>
    <p:sldId id="274" r:id="rId21"/>
    <p:sldId id="259" r:id="rId22"/>
    <p:sldId id="260" r:id="rId23"/>
    <p:sldId id="261" r:id="rId24"/>
    <p:sldId id="290" r:id="rId25"/>
    <p:sldId id="293" r:id="rId26"/>
    <p:sldId id="263" r:id="rId27"/>
    <p:sldId id="264" r:id="rId28"/>
    <p:sldId id="291" r:id="rId29"/>
    <p:sldId id="292" r:id="rId30"/>
    <p:sldId id="265" r:id="rId31"/>
    <p:sldId id="266" r:id="rId32"/>
    <p:sldId id="275" r:id="rId33"/>
    <p:sldId id="276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1D66"/>
    <a:srgbClr val="22A884"/>
    <a:srgbClr val="FDE722"/>
    <a:srgbClr val="7CD153"/>
    <a:srgbClr val="357E93"/>
    <a:srgbClr val="2A788E"/>
    <a:srgbClr val="414487"/>
    <a:srgbClr val="E5E5E5"/>
    <a:srgbClr val="FCE629"/>
    <a:srgbClr val="4401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5632" autoAdjust="0"/>
  </p:normalViewPr>
  <p:slideViewPr>
    <p:cSldViewPr snapToGrid="0" snapToObjects="1">
      <p:cViewPr varScale="1">
        <p:scale>
          <a:sx n="92" d="100"/>
          <a:sy n="92" d="100"/>
        </p:scale>
        <p:origin x="2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336F5-A68D-9A4A-83AB-B8CD6FA5C732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9633A-392A-4347-9D1C-FF5FFE94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hivangisareen/beautiful-soup-in-python-79697b33e294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– Intro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2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62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2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How We solved it – Web Scraping</a:t>
            </a:r>
          </a:p>
          <a:p>
            <a:endParaRPr lang="en-US" dirty="0"/>
          </a:p>
          <a:p>
            <a:r>
              <a:rPr lang="en-US" dirty="0"/>
              <a:t>In order to get job postings off of Indeed.com, we used the python library, Beautiful Soup to scrape the website. Beautiful Soup allowed us to go from this to a nice clean csv export.</a:t>
            </a:r>
          </a:p>
          <a:p>
            <a:r>
              <a:rPr lang="en-US" dirty="0"/>
              <a:t>Picture credit: </a:t>
            </a:r>
            <a:r>
              <a:rPr lang="en-US" dirty="0">
                <a:hlinkClick r:id="rId3"/>
              </a:rPr>
              <a:t>https://medium.com/@shivangisareen/beautiful-soup-in-python-79697b33e294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75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Collecting Data</a:t>
            </a:r>
          </a:p>
          <a:p>
            <a:endParaRPr lang="en-US" dirty="0"/>
          </a:p>
          <a:p>
            <a:r>
              <a:rPr lang="en-US" dirty="0"/>
              <a:t>Through our </a:t>
            </a:r>
            <a:r>
              <a:rPr lang="en-US" dirty="0" err="1"/>
              <a:t>webscrape</a:t>
            </a:r>
            <a:r>
              <a:rPr lang="en-US" dirty="0"/>
              <a:t> of 16 cities (such as Los Angeles, Seattle, Dallas, Denver, New York City and Washington D.C.) and 6 different job titles, we collected 8,738 job postings.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783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EDA – Data Collected: States, number of postings for each title.</a:t>
            </a:r>
          </a:p>
          <a:p>
            <a:r>
              <a:rPr lang="en-US" dirty="0"/>
              <a:t>West Coast – California</a:t>
            </a:r>
          </a:p>
          <a:p>
            <a:r>
              <a:rPr lang="en-US" dirty="0"/>
              <a:t>Central – Texas</a:t>
            </a:r>
          </a:p>
          <a:p>
            <a:r>
              <a:rPr lang="en-US" dirty="0"/>
              <a:t>East Coast – New York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213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EDA</a:t>
            </a:r>
          </a:p>
          <a:p>
            <a:r>
              <a:rPr lang="en-US" dirty="0"/>
              <a:t>California had the most Data Scientist job posting. Although Texas had more postings collected, New York, Washington state, and Massachusetts had more Data Scientist job postings.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647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1616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Universal Sentence Embedder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6083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Display Venn-Diagram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924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-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05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Personal Intro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350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visualize the job clusters we used PCA to transform the 512 vector into a 2-dimensional space.</a:t>
            </a:r>
          </a:p>
          <a:p>
            <a:r>
              <a:rPr lang="en-US" dirty="0"/>
              <a:t>DA = Data Analyst</a:t>
            </a:r>
          </a:p>
          <a:p>
            <a:r>
              <a:rPr lang="en-US" dirty="0"/>
              <a:t>DB = Database Administrator</a:t>
            </a:r>
          </a:p>
          <a:p>
            <a:r>
              <a:rPr lang="en-US" dirty="0"/>
              <a:t>DE = Data Engineer</a:t>
            </a:r>
          </a:p>
          <a:p>
            <a:r>
              <a:rPr lang="en-US" dirty="0"/>
              <a:t>DS = Data Scientist</a:t>
            </a:r>
          </a:p>
          <a:p>
            <a:r>
              <a:rPr lang="en-US" dirty="0"/>
              <a:t>SE = Software Engineer</a:t>
            </a:r>
          </a:p>
          <a:p>
            <a:r>
              <a:rPr lang="en-US" dirty="0"/>
              <a:t>ST = </a:t>
            </a:r>
            <a:r>
              <a:rPr lang="en-US" dirty="0" err="1"/>
              <a:t>Statitician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477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vectors are combined into one dataset without labels and passed into an unsupervised clustering algorithm (K-Means).   The inertia, sum of squared distance between each point and the cluster center, from different number of clusters is plotted.  The elbow in the plot at 4 clusters suggests that according to the algorithm there are 4 different job clusters.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276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Labels were then added to the dataset (Data Scientist and Not Data Scientist).  </a:t>
            </a:r>
          </a:p>
          <a:p>
            <a:r>
              <a:rPr lang="en-US" dirty="0"/>
              <a:t>Groups were mapped by finding the greatest number of job titles in each group and normalized by number of jobs scrapped.</a:t>
            </a:r>
          </a:p>
          <a:p>
            <a:r>
              <a:rPr lang="en-US" dirty="0"/>
              <a:t>Accuracy was ~50%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930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Labels of each job titles were added to </a:t>
            </a:r>
            <a:r>
              <a:rPr lang="en-US"/>
              <a:t>the data set.</a:t>
            </a:r>
          </a:p>
          <a:p>
            <a:r>
              <a:rPr lang="en-US" dirty="0"/>
              <a:t>Groups were mapped by finding the greatest number of job titles in each group and normalized by number of jobs scrapped.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 Engineer was not found by algorithm.</a:t>
            </a:r>
          </a:p>
          <a:p>
            <a:r>
              <a:rPr lang="en-US" dirty="0"/>
              <a:t>Accuracy was ~50%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1878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-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6787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-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6443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-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5799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-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623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- Ethics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2319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- Ethics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71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Personal Intro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232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Wrap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748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Final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68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Personal Intro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9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772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97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15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-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50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– Conclusion</a:t>
            </a:r>
          </a:p>
          <a:p>
            <a:endParaRPr lang="en-US" dirty="0"/>
          </a:p>
          <a:p>
            <a:r>
              <a:rPr lang="en-US" dirty="0"/>
              <a:t>In other words: Data science is the application of stats while Stats is the science of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794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D8AC05B1-2526-7C44-8A74-66C916069F4A}" type="datetime1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C0E5C021-D243-504D-84B8-D45D829E8B6B}" type="datetime1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B6F93F85-28A1-8344-9763-EF19E19F9128}" type="datetime1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2B5E9FB-9AD4-754B-A772-6D3733DD5BAC}" type="datetime1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140DF9E-9222-EE48-A64D-28DE5FAE4784}" type="datetime1">
              <a:rPr lang="en-US" smtClean="0"/>
              <a:t>10/23/19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61490FA-57A5-0041-9FDC-ACD83A9AA0E7}" type="datetime1">
              <a:rPr lang="en-US" smtClean="0"/>
              <a:t>10/23/19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7E8290BC-2F66-E549-BF33-0BE20A5801B5}" type="datetime1">
              <a:rPr lang="en-US" smtClean="0"/>
              <a:t>10/23/19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BC728CC-7587-8545-9431-C9A8BB34EC62}" type="datetime1">
              <a:rPr lang="en-US" smtClean="0"/>
              <a:t>10/23/19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9A66CD15-5422-0542-9CE8-BC312846333A}" type="datetime1">
              <a:rPr lang="en-US" smtClean="0"/>
              <a:t>10/23/19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2A2384D1-AE54-4D4A-B83F-6EAD03BEB987}" type="datetime1">
              <a:rPr lang="en-US" smtClean="0"/>
              <a:t>10/23/19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28650" y="6356350"/>
            <a:ext cx="1892128" cy="4889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2pPr>
            <a:lvl3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3pPr>
            <a:lvl4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4pPr>
            <a:lvl5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5pPr>
            <a:lvl6pPr marL="4572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defRPr/>
            </a:pPr>
            <a:r>
              <a:rPr lang="en-US" sz="1600" b="1" kern="0" dirty="0" err="1">
                <a:solidFill>
                  <a:srgbClr val="0257A1"/>
                </a:solidFill>
              </a:rPr>
              <a:t>DataScience</a:t>
            </a:r>
            <a:r>
              <a:rPr lang="en-US" sz="1600" b="1" kern="0" dirty="0" err="1">
                <a:solidFill>
                  <a:srgbClr val="C00000"/>
                </a:solidFill>
              </a:rPr>
              <a:t>@</a:t>
            </a:r>
            <a:r>
              <a:rPr lang="en-US" sz="1600" b="1" kern="0" dirty="0" err="1">
                <a:solidFill>
                  <a:srgbClr val="0257A1"/>
                </a:solidFill>
              </a:rPr>
              <a:t>SMU</a:t>
            </a:r>
            <a:endParaRPr lang="en-US" sz="1600" b="1" kern="0" dirty="0">
              <a:solidFill>
                <a:srgbClr val="0257A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17093" y="6295132"/>
            <a:ext cx="939114" cy="4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portervillepost.com/jobs.html" TargetMode="External"/><Relationship Id="rId4" Type="http://schemas.openxmlformats.org/officeDocument/2006/relationships/image" Target="../media/image9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672068"/>
            <a:ext cx="7772400" cy="2387600"/>
          </a:xfrm>
        </p:spPr>
        <p:txBody>
          <a:bodyPr>
            <a:normAutofit/>
          </a:bodyPr>
          <a:lstStyle/>
          <a:p>
            <a:r>
              <a:rPr lang="en-US" sz="4800" dirty="0"/>
              <a:t>To be or not to be a…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Data Scientist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5915" y="3880128"/>
            <a:ext cx="6858000" cy="1655762"/>
          </a:xfrm>
        </p:spPr>
        <p:txBody>
          <a:bodyPr>
            <a:normAutofit/>
          </a:bodyPr>
          <a:lstStyle/>
          <a:p>
            <a:r>
              <a:rPr lang="en-US" dirty="0"/>
              <a:t>Andy Ho   |  An Nguyen  |  Jodi Pafford</a:t>
            </a:r>
          </a:p>
          <a:p>
            <a:r>
              <a:rPr lang="en-US" dirty="0"/>
              <a:t>Dr. Robert Slater</a:t>
            </a:r>
          </a:p>
          <a:p>
            <a:r>
              <a:rPr lang="en-US" dirty="0"/>
              <a:t>November 1,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5A2142-5824-1641-92D6-60BB74022055}"/>
              </a:ext>
            </a:extLst>
          </p:cNvPr>
          <p:cNvSpPr txBox="1"/>
          <p:nvPr/>
        </p:nvSpPr>
        <p:spPr>
          <a:xfrm>
            <a:off x="1055915" y="3059668"/>
            <a:ext cx="7324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 Data Science Approach to Finding a Common Definition and Skillset</a:t>
            </a:r>
          </a:p>
        </p:txBody>
      </p:sp>
    </p:spTree>
    <p:extLst>
      <p:ext uri="{BB962C8B-B14F-4D97-AF65-F5344CB8AC3E}">
        <p14:creationId xmlns:p14="http://schemas.microsoft.com/office/powerpoint/2010/main" val="167732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4905" y="2375334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/>
              <a:t>Data Scientist </a:t>
            </a:r>
            <a:r>
              <a:rPr lang="en-US" dirty="0"/>
              <a:t>is a </a:t>
            </a:r>
            <a:r>
              <a:rPr lang="en-US" i="1" dirty="0"/>
              <a:t>Statistician</a:t>
            </a:r>
            <a:r>
              <a:rPr lang="en-US" dirty="0"/>
              <a:t> who can code, communicate, and collaborate – turning data into actionable insights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2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 Sets Possessed by Data Scientist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84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Data Collection to 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&lt;High level Work Flow&gt;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89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 err="1"/>
              <a:t>Webscrape</a:t>
            </a:r>
            <a:r>
              <a:rPr lang="en-US" dirty="0"/>
              <a:t> 101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B213CB6-FF2A-4E23-A875-4E4779F8E09D}"/>
              </a:ext>
            </a:extLst>
          </p:cNvPr>
          <p:cNvGrpSpPr/>
          <p:nvPr/>
        </p:nvGrpSpPr>
        <p:grpSpPr>
          <a:xfrm>
            <a:off x="2214562" y="1042234"/>
            <a:ext cx="4714875" cy="3918563"/>
            <a:chOff x="2633157" y="1375583"/>
            <a:chExt cx="4714875" cy="3918563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F7DF5C7F-6F2F-4704-987F-5DF59542F8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157" y="1484146"/>
              <a:ext cx="4714875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2C645F8-CD85-48F4-8E7C-890341AC936F}"/>
                </a:ext>
              </a:extLst>
            </p:cNvPr>
            <p:cNvSpPr/>
            <p:nvPr/>
          </p:nvSpPr>
          <p:spPr>
            <a:xfrm>
              <a:off x="2843211" y="1375583"/>
              <a:ext cx="429476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Beautiful Soup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179FAFD-3FC9-4B39-A7FB-70C3FD473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748" y="1042234"/>
            <a:ext cx="7367365" cy="51742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6A89A2-7BCF-4060-9C55-5F3173FAE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" y="1792878"/>
            <a:ext cx="9144000" cy="299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6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0"/>
                            </p:stCondLst>
                            <p:childTnLst>
                              <p:par>
                                <p:cTn id="10" presetID="2" presetClass="exit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07958E7-87FA-4EDD-B1F1-0D9D14CC8237}"/>
              </a:ext>
            </a:extLst>
          </p:cNvPr>
          <p:cNvGrpSpPr/>
          <p:nvPr/>
        </p:nvGrpSpPr>
        <p:grpSpPr>
          <a:xfrm>
            <a:off x="801278" y="838987"/>
            <a:ext cx="7714072" cy="5448322"/>
            <a:chOff x="801278" y="838987"/>
            <a:chExt cx="7714072" cy="544832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D90EEFE-DEF5-46F2-AEC8-47D1931CDDC5}"/>
                </a:ext>
              </a:extLst>
            </p:cNvPr>
            <p:cNvGrpSpPr/>
            <p:nvPr/>
          </p:nvGrpSpPr>
          <p:grpSpPr>
            <a:xfrm>
              <a:off x="801278" y="838987"/>
              <a:ext cx="7714072" cy="5448322"/>
              <a:chOff x="801278" y="838987"/>
              <a:chExt cx="7714072" cy="5448322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BBCA4437-7468-41D1-A5BC-C82B56FF68BE}"/>
                  </a:ext>
                </a:extLst>
              </p:cNvPr>
              <p:cNvGrpSpPr/>
              <p:nvPr/>
            </p:nvGrpSpPr>
            <p:grpSpPr>
              <a:xfrm>
                <a:off x="801278" y="838987"/>
                <a:ext cx="7714072" cy="5448322"/>
                <a:chOff x="1756612" y="1372999"/>
                <a:chExt cx="6758738" cy="4895455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08427C7B-3384-4E37-A891-212876AD4B7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756612" y="1373000"/>
                  <a:ext cx="6758738" cy="4895454"/>
                </a:xfrm>
                <a:prstGeom prst="rect">
                  <a:avLst/>
                </a:prstGeom>
              </p:spPr>
            </p:pic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ED896E6-4764-49A3-9D14-39CA3829CDFB}"/>
                    </a:ext>
                  </a:extLst>
                </p:cNvPr>
                <p:cNvSpPr/>
                <p:nvPr/>
              </p:nvSpPr>
              <p:spPr>
                <a:xfrm>
                  <a:off x="7291137" y="1372999"/>
                  <a:ext cx="1224213" cy="10382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2385EEE0-9FB5-4EFF-9F8C-545F71DC8C55}"/>
                    </a:ext>
                  </a:extLst>
                </p:cNvPr>
                <p:cNvSpPr/>
                <p:nvPr/>
              </p:nvSpPr>
              <p:spPr>
                <a:xfrm>
                  <a:off x="2343636" y="1923068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C0922AC4-9E71-4F75-B655-0EB44E1A38F1}"/>
                    </a:ext>
                  </a:extLst>
                </p:cNvPr>
                <p:cNvSpPr/>
                <p:nvPr/>
              </p:nvSpPr>
              <p:spPr>
                <a:xfrm>
                  <a:off x="3216111" y="3112416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34CEB076-EC4A-494B-B32C-08D6B978D8EC}"/>
                    </a:ext>
                  </a:extLst>
                </p:cNvPr>
                <p:cNvSpPr/>
                <p:nvPr/>
              </p:nvSpPr>
              <p:spPr>
                <a:xfrm>
                  <a:off x="3936186" y="3149337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E49844E-59BA-445D-8225-9652202DF228}"/>
                    </a:ext>
                  </a:extLst>
                </p:cNvPr>
                <p:cNvSpPr/>
                <p:nvPr/>
              </p:nvSpPr>
              <p:spPr>
                <a:xfrm>
                  <a:off x="4918145" y="3667541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DC7B0C2-11B9-4F6F-A01D-D06D45E52090}"/>
                    </a:ext>
                  </a:extLst>
                </p:cNvPr>
                <p:cNvSpPr/>
                <p:nvPr/>
              </p:nvSpPr>
              <p:spPr>
                <a:xfrm>
                  <a:off x="5638220" y="3904782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DA853D16-F0E7-44AA-934E-1FBDB5B360AD}"/>
                    </a:ext>
                  </a:extLst>
                </p:cNvPr>
                <p:cNvSpPr/>
                <p:nvPr/>
              </p:nvSpPr>
              <p:spPr>
                <a:xfrm>
                  <a:off x="6667313" y="4669924"/>
                  <a:ext cx="720075" cy="16968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762663-0574-4F1C-91EB-2348DDE357F0}"/>
                  </a:ext>
                </a:extLst>
              </p:cNvPr>
              <p:cNvSpPr/>
              <p:nvPr/>
            </p:nvSpPr>
            <p:spPr>
              <a:xfrm>
                <a:off x="3685880" y="1093509"/>
                <a:ext cx="1187778" cy="3576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D760D4-135D-4A24-8DFA-D20C8983E5C8}"/>
                </a:ext>
              </a:extLst>
            </p:cNvPr>
            <p:cNvSpPr txBox="1"/>
            <p:nvPr/>
          </p:nvSpPr>
          <p:spPr>
            <a:xfrm>
              <a:off x="1536568" y="1708776"/>
              <a:ext cx="615553" cy="930729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2800" b="1" dirty="0"/>
                <a:t>2,926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B6869BF-5905-4CF0-A780-E20E87E9FCE9}"/>
                </a:ext>
              </a:extLst>
            </p:cNvPr>
            <p:cNvSpPr txBox="1"/>
            <p:nvPr/>
          </p:nvSpPr>
          <p:spPr>
            <a:xfrm>
              <a:off x="2499523" y="3002540"/>
              <a:ext cx="615553" cy="930729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2800" b="1" dirty="0"/>
                <a:t>1,742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DB3CD90-2FD6-4646-8222-740A5A979946}"/>
                </a:ext>
              </a:extLst>
            </p:cNvPr>
            <p:cNvSpPr txBox="1"/>
            <p:nvPr/>
          </p:nvSpPr>
          <p:spPr>
            <a:xfrm>
              <a:off x="3481485" y="3041817"/>
              <a:ext cx="615553" cy="930729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2800" b="1" dirty="0"/>
                <a:t>1,718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9B4F1E1-6DDA-48A2-B80A-E481BA7FDFD2}"/>
                </a:ext>
              </a:extLst>
            </p:cNvPr>
            <p:cNvSpPr txBox="1"/>
            <p:nvPr/>
          </p:nvSpPr>
          <p:spPr>
            <a:xfrm>
              <a:off x="4435167" y="3618422"/>
              <a:ext cx="615553" cy="930729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2800" b="1" dirty="0"/>
                <a:t>1,200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18FA18-B885-43B8-8849-4EB49FC586EF}"/>
                </a:ext>
              </a:extLst>
            </p:cNvPr>
            <p:cNvSpPr txBox="1"/>
            <p:nvPr/>
          </p:nvSpPr>
          <p:spPr>
            <a:xfrm>
              <a:off x="5407701" y="3902800"/>
              <a:ext cx="615553" cy="930729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r"/>
              <a:r>
                <a:rPr lang="en-US" sz="2800" b="1" dirty="0"/>
                <a:t>952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AF5019E-2BD6-4297-AB9A-2B50A4F27F67}"/>
                </a:ext>
              </a:extLst>
            </p:cNvPr>
            <p:cNvSpPr txBox="1"/>
            <p:nvPr/>
          </p:nvSpPr>
          <p:spPr>
            <a:xfrm>
              <a:off x="6380237" y="3791245"/>
              <a:ext cx="615553" cy="930729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2800" b="1" dirty="0"/>
                <a:t>200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A278F78-5F61-4534-BE37-02B26FDB27AB}"/>
                </a:ext>
              </a:extLst>
            </p:cNvPr>
            <p:cNvSpPr/>
            <p:nvPr/>
          </p:nvSpPr>
          <p:spPr>
            <a:xfrm>
              <a:off x="801278" y="2488676"/>
              <a:ext cx="397161" cy="1302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Content Placeholder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58B5A7FC-D0FD-437B-95CD-A69FC673DE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8257" y="670551"/>
            <a:ext cx="2381250" cy="1038225"/>
          </a:xfr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F78FBE8A-5D04-46E8-8385-1D47EC6CA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1182153"/>
          </a:xfrm>
        </p:spPr>
        <p:txBody>
          <a:bodyPr>
            <a:normAutofit fontScale="90000"/>
          </a:bodyPr>
          <a:lstStyle/>
          <a:p>
            <a:r>
              <a:rPr lang="en-US" dirty="0"/>
              <a:t>A Total of 8,738 Job Postings were scraped</a:t>
            </a:r>
          </a:p>
        </p:txBody>
      </p:sp>
    </p:spTree>
    <p:extLst>
      <p:ext uri="{BB962C8B-B14F-4D97-AF65-F5344CB8AC3E}">
        <p14:creationId xmlns:p14="http://schemas.microsoft.com/office/powerpoint/2010/main" val="202371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AA4A519-2214-41ED-B8D7-57D783ACA35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0726" y="1057148"/>
            <a:ext cx="8178799" cy="474370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84B212-3BE3-4134-83A2-548256E8EEC5}"/>
              </a:ext>
            </a:extLst>
          </p:cNvPr>
          <p:cNvPicPr/>
          <p:nvPr/>
        </p:nvPicPr>
        <p:blipFill rotWithShape="1">
          <a:blip r:embed="rId3"/>
          <a:srcRect t="8589" r="72458" b="22091"/>
          <a:stretch/>
        </p:blipFill>
        <p:spPr>
          <a:xfrm>
            <a:off x="-24063" y="501648"/>
            <a:ext cx="4162926" cy="4682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1E7767-7FE5-449A-B8BE-5D8443B64437}"/>
              </a:ext>
            </a:extLst>
          </p:cNvPr>
          <p:cNvPicPr/>
          <p:nvPr/>
        </p:nvPicPr>
        <p:blipFill rotWithShape="1">
          <a:blip r:embed="rId3"/>
          <a:srcRect l="27574" t="33852" r="42008"/>
          <a:stretch/>
        </p:blipFill>
        <p:spPr>
          <a:xfrm>
            <a:off x="2204453" y="1289384"/>
            <a:ext cx="3113505" cy="42792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84A550-172D-4A3D-A679-07D0F32D9268}"/>
              </a:ext>
            </a:extLst>
          </p:cNvPr>
          <p:cNvPicPr/>
          <p:nvPr/>
        </p:nvPicPr>
        <p:blipFill rotWithShape="1">
          <a:blip r:embed="rId3"/>
          <a:srcRect l="56669" t="25990" r="8172" b="18211"/>
          <a:stretch/>
        </p:blipFill>
        <p:spPr>
          <a:xfrm>
            <a:off x="4572000" y="1015831"/>
            <a:ext cx="4331369" cy="388620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FF70F12-91C5-43AC-99C5-2C9DCE342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/>
              <a:t>Job Distribution</a:t>
            </a:r>
          </a:p>
        </p:txBody>
      </p:sp>
    </p:spTree>
    <p:extLst>
      <p:ext uri="{BB962C8B-B14F-4D97-AF65-F5344CB8AC3E}">
        <p14:creationId xmlns:p14="http://schemas.microsoft.com/office/powerpoint/2010/main" val="196070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53" presetClass="exit" presetSubtype="3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500"/>
                            </p:stCondLst>
                            <p:childTnLst>
                              <p:par>
                                <p:cTn id="22" presetID="53" presetClass="exit" presetSubtype="3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1000"/>
                            </p:stCondLst>
                            <p:childTnLst>
                              <p:par>
                                <p:cTn id="33" presetID="53" presetClass="exit" presetSubtype="3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3A1CA2-53F8-40B2-BE41-3E83B068418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2600" y="873125"/>
            <a:ext cx="8178799" cy="511174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071050E-9F59-41C8-BD99-2BB65F29B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/>
              <a:t>Job Distribution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B1F7BC-E35E-43F2-99C9-9517DC1FE441}"/>
              </a:ext>
            </a:extLst>
          </p:cNvPr>
          <p:cNvSpPr txBox="1"/>
          <p:nvPr/>
        </p:nvSpPr>
        <p:spPr>
          <a:xfrm>
            <a:off x="2330824" y="2402541"/>
            <a:ext cx="4715435" cy="138499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Will probably change this slide up. Image is too small to be meaningful…..</a:t>
            </a:r>
          </a:p>
        </p:txBody>
      </p:sp>
    </p:spTree>
    <p:extLst>
      <p:ext uri="{BB962C8B-B14F-4D97-AF65-F5344CB8AC3E}">
        <p14:creationId xmlns:p14="http://schemas.microsoft.com/office/powerpoint/2010/main" val="35643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solved it: NLP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Notes….. Cleaning process brought us to a total of …… job postings. Cleaning process consisted of pulling postings with bullet pointed skills/attributes, removing </a:t>
            </a:r>
            <a:r>
              <a:rPr lang="en-US" dirty="0" err="1"/>
              <a:t>stopwords</a:t>
            </a:r>
            <a:r>
              <a:rPr lang="en-US" dirty="0"/>
              <a:t>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97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F2F1E-44D5-6A4A-A6A3-A04F20DAE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solved it: NLP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54074-9578-5544-9033-4B88F5E87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Carry-over from previous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5637B-78B4-CA48-9B6F-1F46D71F0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97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solved it: Universal Sentence Embedder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82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A85AE050-4800-42B0-A9DF-A86E8F7C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3870"/>
            <a:ext cx="7886700" cy="1325563"/>
          </a:xfrm>
        </p:spPr>
        <p:txBody>
          <a:bodyPr/>
          <a:lstStyle/>
          <a:p>
            <a:r>
              <a:rPr lang="en-US" dirty="0"/>
              <a:t>I am </a:t>
            </a:r>
            <a:r>
              <a:rPr lang="en-US" u="sng" dirty="0"/>
              <a:t>not a</a:t>
            </a:r>
            <a:r>
              <a:rPr lang="en-US" dirty="0"/>
              <a:t> Data Scientist…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8A45A6-192D-1A45-955E-4D02D0675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22" y="1570947"/>
            <a:ext cx="2815996" cy="2815996"/>
          </a:xfrm>
          <a:prstGeom prst="rect">
            <a:avLst/>
          </a:prstGeom>
        </p:spPr>
      </p:pic>
      <p:sp>
        <p:nvSpPr>
          <p:cNvPr id="18" name="Content Placeholder 29">
            <a:extLst>
              <a:ext uri="{FF2B5EF4-FFF2-40B4-BE49-F238E27FC236}">
                <a16:creationId xmlns:a16="http://schemas.microsoft.com/office/drawing/2014/main" id="{AE7C7A18-8DEF-CF4C-8842-A316AA6128B1}"/>
              </a:ext>
            </a:extLst>
          </p:cNvPr>
          <p:cNvSpPr txBox="1">
            <a:spLocks/>
          </p:cNvSpPr>
          <p:nvPr/>
        </p:nvSpPr>
        <p:spPr>
          <a:xfrm>
            <a:off x="3746991" y="1570947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BA in Economics w/minor in Computer Science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Entrepreneur | Solutions Architect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Consumer Electronics</a:t>
            </a:r>
          </a:p>
          <a:p>
            <a:pPr marL="0" indent="0">
              <a:buNone/>
            </a:pPr>
            <a:r>
              <a:rPr lang="en-US" sz="7200" dirty="0"/>
              <a:t>Insurance Technology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05D6A156-7FC7-7643-B887-5C192E44B4D7}"/>
              </a:ext>
            </a:extLst>
          </p:cNvPr>
          <p:cNvSpPr txBox="1">
            <a:spLocks/>
          </p:cNvSpPr>
          <p:nvPr/>
        </p:nvSpPr>
        <p:spPr>
          <a:xfrm>
            <a:off x="628650" y="4352926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Andy Ho</a:t>
            </a:r>
          </a:p>
          <a:p>
            <a:pPr algn="ctr"/>
            <a:r>
              <a:rPr lang="en-US" sz="1600" b="0" dirty="0"/>
              <a:t>Los Angeles, CA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44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**Add main focus point…</a:t>
            </a:r>
          </a:p>
        </p:txBody>
      </p:sp>
      <p:pic>
        <p:nvPicPr>
          <p:cNvPr id="6" name="Content Placeholder 5" descr="A picture containing fruit&#10;&#10;Description automatically generated">
            <a:extLst>
              <a:ext uri="{FF2B5EF4-FFF2-40B4-BE49-F238E27FC236}">
                <a16:creationId xmlns:a16="http://schemas.microsoft.com/office/drawing/2014/main" id="{51D65332-AF4D-4361-9A3B-83DB23AE3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6428" y="1825625"/>
            <a:ext cx="5631143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52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Vector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37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/>
              <a:t>Principal Component Analysis transformation of individual job titles.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1B0DA3-958A-413B-AF40-FFB8E11D2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2015481"/>
            <a:ext cx="7886700" cy="39716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42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K-Means clustering of combined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23</a:t>
            </a:fld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CBE0666-A61D-4AB4-955B-F41B2EC70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6411"/>
            <a:ext cx="6171323" cy="4114215"/>
          </a:xfrm>
          <a:prstGeom prst="rect">
            <a:avLst/>
          </a:prstGeom>
        </p:spPr>
      </p:pic>
      <p:pic>
        <p:nvPicPr>
          <p:cNvPr id="6" name="Content Placeholder 5" descr="A close up of a mans face&#10;&#10;Description automatically generated">
            <a:extLst>
              <a:ext uri="{FF2B5EF4-FFF2-40B4-BE49-F238E27FC236}">
                <a16:creationId xmlns:a16="http://schemas.microsoft.com/office/drawing/2014/main" id="{60795492-75C7-42C1-9170-FD4B1F379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771399" y="3699461"/>
            <a:ext cx="3143876" cy="2095917"/>
          </a:xfrm>
        </p:spPr>
      </p:pic>
    </p:spTree>
    <p:extLst>
      <p:ext uri="{BB962C8B-B14F-4D97-AF65-F5344CB8AC3E}">
        <p14:creationId xmlns:p14="http://schemas.microsoft.com/office/powerpoint/2010/main" val="14195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289EAADE-5378-431A-B8FC-78F0B5A03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194177"/>
            <a:ext cx="7683500" cy="51223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6BB337-1D78-45CF-B9F2-8CEF91C029F9}"/>
              </a:ext>
            </a:extLst>
          </p:cNvPr>
          <p:cNvSpPr txBox="1"/>
          <p:nvPr/>
        </p:nvSpPr>
        <p:spPr>
          <a:xfrm>
            <a:off x="6927850" y="1873409"/>
            <a:ext cx="2070100" cy="6463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40154"/>
                </a:solidFill>
              </a:rPr>
              <a:t>0 Data Scientist</a:t>
            </a:r>
            <a:endParaRPr lang="en-US" b="1" dirty="0"/>
          </a:p>
          <a:p>
            <a:r>
              <a:rPr lang="en-US" b="1" dirty="0">
                <a:solidFill>
                  <a:srgbClr val="FCE629"/>
                </a:solidFill>
              </a:rPr>
              <a:t>1 Not Data Scientist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Clustering Supervised </a:t>
            </a:r>
          </a:p>
        </p:txBody>
      </p:sp>
    </p:spTree>
    <p:extLst>
      <p:ext uri="{BB962C8B-B14F-4D97-AF65-F5344CB8AC3E}">
        <p14:creationId xmlns:p14="http://schemas.microsoft.com/office/powerpoint/2010/main" val="160344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142182-2E15-4D16-9CAD-F48A31B9A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4177"/>
            <a:ext cx="7680962" cy="51206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Clustering Supervised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76FF8F-D1A7-45E9-A0C0-BEBC30712633}"/>
              </a:ext>
            </a:extLst>
          </p:cNvPr>
          <p:cNvSpPr txBox="1"/>
          <p:nvPr/>
        </p:nvSpPr>
        <p:spPr>
          <a:xfrm>
            <a:off x="6872735" y="2000171"/>
            <a:ext cx="2271266" cy="1754326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581D66"/>
                </a:solidFill>
              </a:rPr>
              <a:t>0 Software Engineer</a:t>
            </a:r>
          </a:p>
          <a:p>
            <a:r>
              <a:rPr lang="en-US" b="1" dirty="0">
                <a:solidFill>
                  <a:srgbClr val="414487"/>
                </a:solidFill>
              </a:rPr>
              <a:t>1 Data Scientist</a:t>
            </a:r>
          </a:p>
          <a:p>
            <a:r>
              <a:rPr lang="en-US" b="1" dirty="0">
                <a:solidFill>
                  <a:srgbClr val="357E93"/>
                </a:solidFill>
              </a:rPr>
              <a:t>2 Data Analysis</a:t>
            </a:r>
          </a:p>
          <a:p>
            <a:r>
              <a:rPr lang="en-US" b="1" dirty="0">
                <a:solidFill>
                  <a:srgbClr val="22A884"/>
                </a:solidFill>
              </a:rPr>
              <a:t>3 Software Engineer</a:t>
            </a:r>
          </a:p>
          <a:p>
            <a:r>
              <a:rPr lang="en-US" b="1" dirty="0">
                <a:solidFill>
                  <a:srgbClr val="7CD153"/>
                </a:solidFill>
              </a:rPr>
              <a:t>4 Statistician</a:t>
            </a:r>
          </a:p>
          <a:p>
            <a:r>
              <a:rPr lang="en-US" b="1" dirty="0">
                <a:solidFill>
                  <a:srgbClr val="FDE722"/>
                </a:solidFill>
              </a:rPr>
              <a:t>5 Database Admin</a:t>
            </a:r>
          </a:p>
        </p:txBody>
      </p:sp>
    </p:spTree>
    <p:extLst>
      <p:ext uri="{BB962C8B-B14F-4D97-AF65-F5344CB8AC3E}">
        <p14:creationId xmlns:p14="http://schemas.microsoft.com/office/powerpoint/2010/main" val="265262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87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96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98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06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A85AE050-4800-42B0-A9DF-A86E8F7C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4515"/>
            <a:ext cx="7886700" cy="1325563"/>
          </a:xfrm>
        </p:spPr>
        <p:txBody>
          <a:bodyPr/>
          <a:lstStyle/>
          <a:p>
            <a:r>
              <a:rPr lang="en-US" dirty="0"/>
              <a:t>I am </a:t>
            </a:r>
            <a:r>
              <a:rPr lang="en-US" u="sng" dirty="0"/>
              <a:t>not a </a:t>
            </a:r>
            <a:r>
              <a:rPr lang="en-US" dirty="0"/>
              <a:t>Data Scientist…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41CDB700-BA74-4A21-B821-F5DCD08DA68E}"/>
              </a:ext>
            </a:extLst>
          </p:cNvPr>
          <p:cNvSpPr txBox="1">
            <a:spLocks/>
          </p:cNvSpPr>
          <p:nvPr/>
        </p:nvSpPr>
        <p:spPr>
          <a:xfrm>
            <a:off x="707770" y="4142359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Jodi </a:t>
            </a:r>
            <a:r>
              <a:rPr lang="en-US" dirty="0" err="1"/>
              <a:t>Pafford</a:t>
            </a:r>
            <a:endParaRPr lang="en-US" dirty="0"/>
          </a:p>
          <a:p>
            <a:pPr algn="ctr"/>
            <a:r>
              <a:rPr lang="en-US" sz="1600" b="0" dirty="0"/>
              <a:t>Aurora, CO</a:t>
            </a:r>
          </a:p>
          <a:p>
            <a:endParaRPr lang="en-US" dirty="0"/>
          </a:p>
        </p:txBody>
      </p:sp>
      <p:sp>
        <p:nvSpPr>
          <p:cNvPr id="32" name="Content Placeholder 29">
            <a:extLst>
              <a:ext uri="{FF2B5EF4-FFF2-40B4-BE49-F238E27FC236}">
                <a16:creationId xmlns:a16="http://schemas.microsoft.com/office/drawing/2014/main" id="{A8342D39-E0CB-43C3-8DD4-112884BFD0E7}"/>
              </a:ext>
            </a:extLst>
          </p:cNvPr>
          <p:cNvSpPr txBox="1">
            <a:spLocks/>
          </p:cNvSpPr>
          <p:nvPr/>
        </p:nvSpPr>
        <p:spPr>
          <a:xfrm>
            <a:off x="3801420" y="1487070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BA in Fine Art</a:t>
            </a:r>
          </a:p>
          <a:p>
            <a:pPr marL="0" indent="0">
              <a:buNone/>
            </a:pPr>
            <a:r>
              <a:rPr lang="en-US" sz="7200" dirty="0"/>
              <a:t>MA in Math Curriculum and Instruction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Progress Monitoring and Innovation Manager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Education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101036-9B32-864C-94A9-8DEB5F4C4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71" y="1487070"/>
            <a:ext cx="2655289" cy="265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167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Used to Profile Groups of People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25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Used to Cheat RTS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9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13" y="1128939"/>
            <a:ext cx="6841938" cy="1325563"/>
          </a:xfrm>
        </p:spPr>
        <p:txBody>
          <a:bodyPr>
            <a:normAutofit/>
          </a:bodyPr>
          <a:lstStyle/>
          <a:p>
            <a:r>
              <a:rPr lang="en-US" dirty="0"/>
              <a:t>One last crowd survey…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4643" y="744469"/>
            <a:ext cx="2456751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113971" y="1685652"/>
            <a:ext cx="2456260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Content Placeholder 5" descr="Clapping hands">
            <a:extLst>
              <a:ext uri="{FF2B5EF4-FFF2-40B4-BE49-F238E27FC236}">
                <a16:creationId xmlns:a16="http://schemas.microsoft.com/office/drawing/2014/main" id="{5D918151-6C3B-4FE5-8567-D569A647C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13971" y="3335418"/>
            <a:ext cx="1906825" cy="19068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05F0-BDAA-1047-88EB-7584924EAA9F}"/>
              </a:ext>
            </a:extLst>
          </p:cNvPr>
          <p:cNvSpPr txBox="1"/>
          <p:nvPr/>
        </p:nvSpPr>
        <p:spPr>
          <a:xfrm>
            <a:off x="2532965" y="2435466"/>
            <a:ext cx="392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Clap if you have a better understanding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6C0D83-55E4-9D48-8ACC-FBD1692E7B01}"/>
              </a:ext>
            </a:extLst>
          </p:cNvPr>
          <p:cNvSpPr txBox="1"/>
          <p:nvPr/>
        </p:nvSpPr>
        <p:spPr>
          <a:xfrm>
            <a:off x="2350628" y="2981671"/>
            <a:ext cx="4197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DATA SCIENTIST</a:t>
            </a:r>
          </a:p>
        </p:txBody>
      </p:sp>
    </p:spTree>
    <p:extLst>
      <p:ext uri="{BB962C8B-B14F-4D97-AF65-F5344CB8AC3E}">
        <p14:creationId xmlns:p14="http://schemas.microsoft.com/office/powerpoint/2010/main" val="92248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Final Takeaway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44665" y="6356350"/>
            <a:ext cx="47068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5D742-3BEA-A444-A82C-52E9E96BC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3027" y="-96359"/>
            <a:ext cx="4961592" cy="516495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The title “Data Scientist” is still evolving.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We have to continually sharpen our statistical, coding, and communication skills.</a:t>
            </a:r>
          </a:p>
          <a:p>
            <a:endParaRPr lang="en-US" sz="2400" dirty="0"/>
          </a:p>
          <a:p>
            <a:r>
              <a:rPr lang="en-US" sz="2400" dirty="0"/>
              <a:t>Collaborate as often as possible.</a:t>
            </a:r>
          </a:p>
          <a:p>
            <a:endParaRPr lang="en-US" sz="2400" dirty="0"/>
          </a:p>
          <a:p>
            <a:r>
              <a:rPr lang="en-US" sz="2400" dirty="0"/>
              <a:t>Keep up to date on the paper’s finding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25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A85AE050-4800-42B0-A9DF-A86E8F7C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7411"/>
            <a:ext cx="7886700" cy="1325563"/>
          </a:xfrm>
        </p:spPr>
        <p:txBody>
          <a:bodyPr/>
          <a:lstStyle/>
          <a:p>
            <a:r>
              <a:rPr lang="en-US" dirty="0"/>
              <a:t>I am </a:t>
            </a:r>
            <a:r>
              <a:rPr lang="en-US" u="sng" dirty="0"/>
              <a:t>not a</a:t>
            </a:r>
            <a:r>
              <a:rPr lang="en-US" dirty="0"/>
              <a:t> Data Scientist…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AD0DA444-32F8-554A-9CF8-9FAAC68A524A}"/>
              </a:ext>
            </a:extLst>
          </p:cNvPr>
          <p:cNvSpPr txBox="1">
            <a:spLocks/>
          </p:cNvSpPr>
          <p:nvPr/>
        </p:nvSpPr>
        <p:spPr>
          <a:xfrm>
            <a:off x="707770" y="4142359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An Nguyen</a:t>
            </a:r>
          </a:p>
          <a:p>
            <a:pPr algn="ctr"/>
            <a:r>
              <a:rPr lang="en-US" sz="1600" b="0" dirty="0"/>
              <a:t>Ft. Worth, TX</a:t>
            </a:r>
          </a:p>
          <a:p>
            <a:endParaRPr lang="en-US" dirty="0"/>
          </a:p>
        </p:txBody>
      </p:sp>
      <p:sp>
        <p:nvSpPr>
          <p:cNvPr id="18" name="Content Placeholder 29">
            <a:extLst>
              <a:ext uri="{FF2B5EF4-FFF2-40B4-BE49-F238E27FC236}">
                <a16:creationId xmlns:a16="http://schemas.microsoft.com/office/drawing/2014/main" id="{F79DFFEA-2E18-264D-B7F3-E05875BF79F6}"/>
              </a:ext>
            </a:extLst>
          </p:cNvPr>
          <p:cNvSpPr txBox="1">
            <a:spLocks/>
          </p:cNvSpPr>
          <p:nvPr/>
        </p:nvSpPr>
        <p:spPr>
          <a:xfrm>
            <a:off x="3746991" y="1570947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BS in Biology</a:t>
            </a:r>
          </a:p>
          <a:p>
            <a:pPr marL="0" indent="0">
              <a:buNone/>
            </a:pPr>
            <a:r>
              <a:rPr lang="en-US" sz="7200" dirty="0"/>
              <a:t>MS in Biochemical Engineering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Quality Control Analyst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Pharmaceuticals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DA9632-A2CA-B64C-8B69-9AF5BC2B1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52" y="1570947"/>
            <a:ext cx="2575907" cy="257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1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77FF2-A655-864E-8FE8-E6710AAD3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/>
              <a:t>Crowd Survey:</a:t>
            </a:r>
            <a:br>
              <a:rPr lang="en-US" dirty="0"/>
            </a:br>
            <a:r>
              <a:rPr lang="en-US" dirty="0"/>
              <a:t>Are you a Data Scientist?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E6C5F-5708-4F40-9EEF-DAF390E71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0353" y="1832203"/>
            <a:ext cx="5770961" cy="25839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Clap your hands if you are…</a:t>
            </a:r>
          </a:p>
          <a:p>
            <a:pPr marL="971550" lvl="1" indent="-514350">
              <a:buAutoNum type="arabicPeriod"/>
            </a:pPr>
            <a:r>
              <a:rPr lang="en-US" dirty="0"/>
              <a:t>Data Scientist</a:t>
            </a:r>
          </a:p>
          <a:p>
            <a:pPr marL="971550" lvl="1" indent="-514350">
              <a:buAutoNum type="arabicPeriod"/>
            </a:pPr>
            <a:r>
              <a:rPr lang="en-US" dirty="0"/>
              <a:t>Not a Data Scientist</a:t>
            </a:r>
          </a:p>
          <a:p>
            <a:pPr marL="971550" lvl="1" indent="-514350">
              <a:buAutoNum type="arabicPeriod"/>
            </a:pPr>
            <a:r>
              <a:rPr lang="en-US" dirty="0"/>
              <a:t>Not Sure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2CEC33-E05C-2A4F-922B-BFDA3DE50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85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6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17552-25F6-40D0-A1FF-8AD812F8B048}"/>
              </a:ext>
            </a:extLst>
          </p:cNvPr>
          <p:cNvSpPr/>
          <p:nvPr/>
        </p:nvSpPr>
        <p:spPr>
          <a:xfrm>
            <a:off x="137986" y="2277539"/>
            <a:ext cx="886802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Scientist</a:t>
            </a:r>
            <a:endParaRPr lang="en-US" sz="72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6ADAE4-A65D-458F-AB37-A55C4331D281}"/>
              </a:ext>
            </a:extLst>
          </p:cNvPr>
          <p:cNvSpPr/>
          <p:nvPr/>
        </p:nvSpPr>
        <p:spPr>
          <a:xfrm>
            <a:off x="368096" y="566920"/>
            <a:ext cx="32446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Statistician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EC412-9DB5-406A-BD63-0AE8A0AA371F}"/>
              </a:ext>
            </a:extLst>
          </p:cNvPr>
          <p:cNvSpPr/>
          <p:nvPr/>
        </p:nvSpPr>
        <p:spPr>
          <a:xfrm>
            <a:off x="4758988" y="3982755"/>
            <a:ext cx="41308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Engineer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3A93F-D1B0-4812-ADC3-C47F696DB5E7}"/>
              </a:ext>
            </a:extLst>
          </p:cNvPr>
          <p:cNvSpPr/>
          <p:nvPr/>
        </p:nvSpPr>
        <p:spPr>
          <a:xfrm>
            <a:off x="134938" y="3517903"/>
            <a:ext cx="37078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9EA118-8760-40C3-A06E-9F457491DBD9}"/>
              </a:ext>
            </a:extLst>
          </p:cNvPr>
          <p:cNvSpPr/>
          <p:nvPr/>
        </p:nvSpPr>
        <p:spPr>
          <a:xfrm>
            <a:off x="1151158" y="4906085"/>
            <a:ext cx="68416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 Administrator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F11D1F-138E-4832-8B9C-DBDF29E94F25}"/>
              </a:ext>
            </a:extLst>
          </p:cNvPr>
          <p:cNvSpPr/>
          <p:nvPr/>
        </p:nvSpPr>
        <p:spPr>
          <a:xfrm>
            <a:off x="3842813" y="1407775"/>
            <a:ext cx="53471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219190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  <p:bldP spid="14" grpId="0" build="p"/>
      <p:bldP spid="15" grpId="0" build="p"/>
      <p:bldP spid="16" grpId="0" build="p"/>
      <p:bldP spid="1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7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17552-25F6-40D0-A1FF-8AD812F8B048}"/>
              </a:ext>
            </a:extLst>
          </p:cNvPr>
          <p:cNvSpPr/>
          <p:nvPr/>
        </p:nvSpPr>
        <p:spPr>
          <a:xfrm>
            <a:off x="137986" y="2277539"/>
            <a:ext cx="886802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Scientist</a:t>
            </a:r>
            <a:endParaRPr lang="en-US" sz="72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6ADAE4-A65D-458F-AB37-A55C4331D281}"/>
              </a:ext>
            </a:extLst>
          </p:cNvPr>
          <p:cNvSpPr/>
          <p:nvPr/>
        </p:nvSpPr>
        <p:spPr>
          <a:xfrm>
            <a:off x="368096" y="566920"/>
            <a:ext cx="32446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Statistician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EC412-9DB5-406A-BD63-0AE8A0AA371F}"/>
              </a:ext>
            </a:extLst>
          </p:cNvPr>
          <p:cNvSpPr/>
          <p:nvPr/>
        </p:nvSpPr>
        <p:spPr>
          <a:xfrm>
            <a:off x="4758988" y="3982755"/>
            <a:ext cx="41308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Engineer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3A93F-D1B0-4812-ADC3-C47F696DB5E7}"/>
              </a:ext>
            </a:extLst>
          </p:cNvPr>
          <p:cNvSpPr/>
          <p:nvPr/>
        </p:nvSpPr>
        <p:spPr>
          <a:xfrm>
            <a:off x="134938" y="3517903"/>
            <a:ext cx="37078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9EA118-8760-40C3-A06E-9F457491DBD9}"/>
              </a:ext>
            </a:extLst>
          </p:cNvPr>
          <p:cNvSpPr/>
          <p:nvPr/>
        </p:nvSpPr>
        <p:spPr>
          <a:xfrm>
            <a:off x="1151158" y="4906085"/>
            <a:ext cx="68416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 Administrator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F11D1F-138E-4832-8B9C-DBDF29E94F25}"/>
              </a:ext>
            </a:extLst>
          </p:cNvPr>
          <p:cNvSpPr/>
          <p:nvPr/>
        </p:nvSpPr>
        <p:spPr>
          <a:xfrm>
            <a:off x="3842813" y="1407775"/>
            <a:ext cx="53471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139127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5000"/>
    </mc:Choice>
    <mc:Fallback xmlns="">
      <p:transition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  <p:bldP spid="14" grpId="0" build="p"/>
      <p:bldP spid="15" grpId="0" build="p"/>
      <p:bldP spid="16" grpId="0" build="p"/>
      <p:bldP spid="1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worth solving?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Employers</a:t>
            </a:r>
          </a:p>
          <a:p>
            <a:pPr lvl="1"/>
            <a:r>
              <a:rPr lang="en-US" dirty="0"/>
              <a:t>Level-set candidate expectations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Assign appropriate compensation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Post jobs accurately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41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worth solving?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Individuals</a:t>
            </a:r>
          </a:p>
          <a:p>
            <a:pPr lvl="1"/>
            <a:r>
              <a:rPr lang="en-US" dirty="0"/>
              <a:t>Level-set job market reality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Develop more self-awareness </a:t>
            </a:r>
          </a:p>
          <a:p>
            <a:pPr lvl="2"/>
            <a:r>
              <a:rPr lang="en-US" dirty="0"/>
              <a:t>Build on strengths </a:t>
            </a:r>
          </a:p>
          <a:p>
            <a:pPr lvl="2"/>
            <a:r>
              <a:rPr lang="en-US" dirty="0"/>
              <a:t>Acknowledge weaknesses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0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1008</Words>
  <Application>Microsoft Macintosh PowerPoint</Application>
  <PresentationFormat>On-screen Show (4:3)</PresentationFormat>
  <Paragraphs>241</Paragraphs>
  <Slides>33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To be or not to be a…  Data Scientist</vt:lpstr>
      <vt:lpstr>I am not a Data Scientist…</vt:lpstr>
      <vt:lpstr>I am not a Data Scientist…</vt:lpstr>
      <vt:lpstr>I am not a Data Scientist…</vt:lpstr>
      <vt:lpstr>Crowd Survey: Are you a Data Scientist?</vt:lpstr>
      <vt:lpstr>PowerPoint Presentation</vt:lpstr>
      <vt:lpstr>PowerPoint Presentation</vt:lpstr>
      <vt:lpstr>Why is this worth solving?</vt:lpstr>
      <vt:lpstr>Why is this worth solving?</vt:lpstr>
      <vt:lpstr>Common Definition</vt:lpstr>
      <vt:lpstr>Skill Sets Possessed by Data Scientist</vt:lpstr>
      <vt:lpstr>From Data Collection to Conclusion</vt:lpstr>
      <vt:lpstr>Webscrape 101</vt:lpstr>
      <vt:lpstr>A Total of 8,738 Job Postings were scraped</vt:lpstr>
      <vt:lpstr>Job Distribution</vt:lpstr>
      <vt:lpstr>Job Distribution</vt:lpstr>
      <vt:lpstr>How we solved it: NLP Pipeline</vt:lpstr>
      <vt:lpstr>How we solved it: NLP Pipeline</vt:lpstr>
      <vt:lpstr>How we solved it: Universal Sentence Embedder</vt:lpstr>
      <vt:lpstr>**Add main focus point…</vt:lpstr>
      <vt:lpstr>Feature Vector</vt:lpstr>
      <vt:lpstr>Principal Component Analysis transformation of individual job titles.</vt:lpstr>
      <vt:lpstr>K-Means clustering of combined dataset</vt:lpstr>
      <vt:lpstr>Clustering Supervised </vt:lpstr>
      <vt:lpstr>Clustering Supervised </vt:lpstr>
      <vt:lpstr>Classification </vt:lpstr>
      <vt:lpstr>Classification</vt:lpstr>
      <vt:lpstr>Classification</vt:lpstr>
      <vt:lpstr>Classification</vt:lpstr>
      <vt:lpstr>Model Used to Profile Groups of People</vt:lpstr>
      <vt:lpstr>Used to Cheat RTS Systems</vt:lpstr>
      <vt:lpstr>One last crowd survey…</vt:lpstr>
      <vt:lpstr>Final Takeaway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State of the Data Scientist</dc:title>
  <dc:creator>Jodi Pafford</dc:creator>
  <cp:lastModifiedBy>Ho, Andy</cp:lastModifiedBy>
  <cp:revision>37</cp:revision>
  <dcterms:created xsi:type="dcterms:W3CDTF">2019-10-14T02:18:28Z</dcterms:created>
  <dcterms:modified xsi:type="dcterms:W3CDTF">2019-10-23T16:20:12Z</dcterms:modified>
</cp:coreProperties>
</file>